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68" r:id="rId9"/>
    <p:sldId id="275" r:id="rId10"/>
    <p:sldId id="276" r:id="rId11"/>
    <p:sldId id="277" r:id="rId12"/>
    <p:sldId id="27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BC59D-96F3-26E1-2FED-6D65BF46C0CC}" v="19" dt="2021-03-30T23:21:47.150"/>
    <p1510:client id="{450CBA9F-E0AD-0000-B77F-B640EC6F7B0F}" v="56" dt="2021-04-01T18:23:03.183"/>
    <p1510:client id="{5834E679-0A02-C329-1FF7-1DD8E5CA426C}" v="2" dt="2021-03-31T20:37:02.558"/>
    <p1510:client id="{6DC1B99F-F0F7-0000-B77F-B37654C8363D}" v="61" dt="2021-03-31T20:34:10.899"/>
    <p1510:client id="{90610DD4-2510-CDFA-FAAE-4D00082ABFFA}" v="338" dt="2021-03-18T19:19:11.990"/>
    <p1510:client id="{A8D7B99F-20A3-0000-A63B-41161FA3F26B}" v="6" dt="2021-04-01T02:55:16.565"/>
    <p1510:client id="{B98C21F5-23A3-4563-20E7-98C2CC7442AF}" v="4" dt="2021-03-29T21:29:06.760"/>
    <p1510:client id="{DB0E0ECD-04E1-8C0C-0A8B-792774970558}" v="310" dt="2021-03-24T17:32:06.903"/>
    <p1510:client id="{E5C630C6-782A-AE62-AFC0-8842B25BF9AE}" v="136" dt="2021-03-10T19:54:32.570"/>
    <p1510:client id="{E9F3F6C7-5DB1-46C1-E259-6DB8454DE160}" v="371" dt="2021-03-24T21:38:00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23808 14457 16383 0 0,'0'-3'0'0'0,"0"-4"0"0"0,0-4 0 0 0,-3-4 0 0 0,-5 1 0 0 0,0 0 0 0 0,1-1 0 0 0,1-1 0 0 0,-1 2 0 0 0,-2 0 0 0 0,-4 0 0 0 0,-1-1 0 0 0,-3 1 0 0 0,-1 1 0 0 0,2-1 0 0 0,1 2 0 0 0,0 0 0 0 0,-1 2 0 0 0,0 2 0 0 0,-2 4 0 0 0,0 1 0 0 0,3-1 0 0 0,4-4 0 0 0,4-3 0 0 0,9 0 0 0 0,7 2 0 0 0,6 3 0 0 0,4 1 0 0 0,1 3 0 0 0,0 1 0 0 0,1 1 0 0 0,-1 0 0 0 0,-1 1 0 0 0,1-1 0 0 0,-1 1 0 0 0,-4-4 0 0 0,0-1 0 0 0,-1 0 0 0 0,1 1 0 0 0,2 1 0 0 0,0 0 0 0 0,0 1 0 0 0,2 1 0 0 0,-1-3 0 0 0,1-1 0 0 0,0 0 0 0 0,-1 1 0 0 0,1-2 0 0 0,0-4 0 0 0,-1 0 0 0 0,1 1 0 0 0,0 3 0 0 0,-1 1 0 0 0,1-1 0 0 0,-1 0 0 0 0,1 1 0 0 0,-1 1 0 0 0,1 1 0 0 0,0 1 0 0 0,-4-3 0 0 0,-1 0 0 0 0,-5 3 0 0 0,-6 6 0 0 0,-5 1 0 0 0,-6 3 0 0 0,-5 3 0 0 0,1 3 0 0 0,-2-1 0 0 0,-2 0 0 0 0,3 0 0 0 0,3 2 0 0 0,3 1 0 0 0,0 1 0 0 0,1 0 0 0 0,1 1 0 0 0,-1-4 0 0 0,0 0 0 0 0,2 0 0 0 0,-3 0 0 0 0,-2 2 0 0 0,-1 0 0 0 0,3 1 0 0 0,1 0 0 0 0,2 0 0 0 0,3 1 0 0 0,0 0 0 0 0,-3 0 0 0 0,1-1 0 0 0,-4 1 0 0 0,-3 0 0 0 0,-1-1 0 0 0,0-2 0 0 0,-3-2 0 0 0,2 1 0 0 0,0-3 0 0 0,1-3-16383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15994 14416 16383 0 0,'-3'-3'0'0'0,"-4"-1"0"0"0,-4 0 0 0 0,-1-3 0 0 0,-1-2 0 0 0,-1-1 0 0 0,2-1 0 0 0,-1-2 0 0 0,-1 1 0 0 0,2-1 0 0 0,-1 3 0 0 0,0-1 0 0 0,-2-2 0 0 0,-1 2 0 0 0,-2 0 0 0 0,0-3 0 0 0,0 3 0 0 0,-1-1 0 0 0,3-2 0 0 0,5-1 0 0 0,7 2 0 0 0,10 0 0 0 0,8-1 0 0 0,4 2 0 0 0,6 3 0 0 0,1 2 0 0 0,1 4 0 0 0,-2 1 0 0 0,5 2 0 0 0,16 3 0 0 0,13 2 0 0 0,7 0 0 0 0,1 2 0 0 0,-4 3 0 0 0,-7 0 0 0 0,-9-2 0 0 0,-9-2 0 0 0,-11-6 0 0 0,-7-2 0 0 0,0-1 0 0 0,-1 0 0 0 0,1 0 0 0 0,-4 5 0 0 0,-4 7 0 0 0,-3 6 0 0 0,-5 3 0 0 0,-1 2 0 0 0,-5 4 0 0 0,-2 1 0 0 0,1-1 0 0 0,0-1 0 0 0,1-1 0 0 0,1-2 0 0 0,1 0 0 0 0,0-1 0 0 0,1-1 0 0 0,0 0 0 0 0,-3-2 0 0 0,-1-2 0 0 0,0 0 0 0 0,1 1 0 0 0,1-2-16383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16087 14543 16383 0 0,'0'-3'0'0'0,"0"-5"0"0"0,0-3 0 0 0,0-3 0 0 0,0-3 0 0 0,0-2 0 0 0,0 0 0 0 0,3 0 0 0 0,1 0 0 0 0,3 2 0 0 0,1 3 0 0 0,-2-1 0 0 0,2 2 0 0 0,2 1 0 0 0,3 2 0 0 0,-1 0 0 0 0,-2-2 0 0 0,-3-2 0 0 0,-3-5 0 0 0,1-2 0 0 0,0-1 0 0 0,2 0 0 0 0,0 4-16383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21:12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10303 1790 16383 0 0,'7'8'0'0'0,"11"9"0"0"0,1 18 0 0 0,13 25 0 0 0,9 17 0 0 0,-3 10 0 0 0,-1 6 0 0 0,9 2 0 0 0,-3 7 0 0 0,-2 2 0 0 0,-1-3 0 0 0,-6-10 0 0 0,-2-13 0 0 0,-6-13 0 0 0,-1-17 0 0 0,-3-10 0 0 0,1-3 0 0 0,-11-30 0 0 0,-7-31 0 0 0,-12-19 0 0 0,-12-17 0 0 0,-4-4 0 0 0,-4-7 0 0 0,-6 1 0 0 0,3-1 0 0 0,-1-4 0 0 0,-2-3 0 0 0,-4 3 0 0 0,5-6 0 0 0,0 2 0 0 0,-2 8 0 0 0,5-6 0 0 0,0 3 0 0 0,-3 7 0 0 0,5 0 0 0 0,-2-4 0 0 0,5 4 0 0 0,-1-1 0 0 0,-4 3 0 0 0,3 5 0 0 0,6 7 0 0 0,6 4 0 0 0,6 4 0 0 0,4 10-16383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21:12.2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10581 1614 16383 0 0,'0'15'0'0'0,"8"20"0"0"0,2 19 0 0 0,7 15 0 0 0,8 19 0 0 0,7 1 0 0 0,-1 1 0 0 0,-7 1 0 0 0,-6-9 0 0 0,0-18 0 0 0,-3-12 0 0 0,-3-7 0 0 0,3-5 0 0 0,-1 0 0 0 0,-2-1 0 0 0,4 1 0 0 0,-1 2 0 0 0,-3 0 0 0 0,4-6 0 0 0,-1-2 0 0 0,-2 0 0 0 0,-4 3 0 0 0,-4 2 0 0 0,-2 2 0 0 0,-2 1 0 0 0,-1 1 0 0 0,0 2 0 0 0,-8-8 0 0 0,-11-10 0 0 0,-8-10 0 0 0,-8-7 0 0 0,-5-6 0 0 0,-4-3 0 0 0,-1-10 0 0 0,6-10 0 0 0,3-2 0 0 0,7-6 0 0 0,2-4 0 0 0,-3 1 0 0 0,4-7 0 0 0,-1-14 0 0 0,-4-5 0 0 0,4-1 0 0 0,-1 2 0 0 0,4 3 0 0 0,-1 3 0 0 0,3 2 0 0 0,6 1 0 0 0,-2 2 0 0 0,-6 7 0 0 0,2 4 0 0 0,4-1 0 0 0,-2-2 0 0 0,2-3 0 0 0,5-1 0 0 0,3 5-16383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21:12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10539 1523 16383 0 0,'-7'0'0'0'0,"-3"7"0"0"0,0 11 0 0 0,2 9 0 0 0,3 7 0 0 0,-6 14 0 0 0,-1 5 0 0 0,-5 2 0 0 0,-1 6 0 0 0,-4 1 0 0 0,-6-4 0 0 0,1-3 0 0 0,-1-4 0 0 0,3-3 0 0 0,-1-2 0 0 0,4-2 0 0 0,5 0 0 0 0,6-1 0 0 0,-3 1 0 0 0,1-1 0 0 0,3 1 0 0 0,3-1 0 0 0,3 1 0 0 0,9-7 0 0 0,12-18 0 0 0,10-19 0 0 0,0-18 0 0 0,4-5 0 0 0,-4-14 0 0 0,1-8 0 0 0,3-4 0 0 0,-3-1 0 0 0,1 0 0 0 0,-5 2 0 0 0,-6 1 0 0 0,-7 1 0 0 0,-4-7 0 0 0,-4-9 0 0 0,-2-1 0 0 0,-2-6 0 0 0,0 2 0 0 0,0 5 0 0 0,7 13 0 0 0,3 22 0 0 0,0 23 0 0 0,-1 28 0 0 0,-3 24 0 0 0,-2 19 0 0 0,-1 13 0 0 0,-1 9 0 0 0,-1-5 0 0 0,0 7 0 0 0,-1 3 0 0 0,1 0 0 0 0,-1-1 0 0 0,1-1 0 0 0,0-8 0 0 0,0-12 0 0 0,0-10 0 0 0,0-9 0 0 0,0-5 0 0 0,0-3 0 0 0,0 5 0 0 0,0 2 0 0 0,0 0 0 0 0,0-2 0 0 0,0-2 0 0 0,0-1 0 0 0,-7-2 0 0 0,-3 0 0 0 0,0 6 0 0 0,2 3 0 0 0,3-1 0 0 0,2-1 0 0 0,1-3 0 0 0,-6-2 0 0 0,-2-1 0 0 0,-7-1 0 0 0,0-1 0 0 0,2 0 0 0 0,4-1 0 0 0,4 1 0 0 0,11-8 0 0 0,4-17 0 0 0,1-19 0 0 0,-1-33 0 0 0,6-25 0 0 0,8-25 0 0 0,0-14 0 0 0,-4-5 0 0 0,-5-1 0 0 0,-4 3 0 0 0,-4 3 0 0 0,-3 3 0 0 0,-2 10 0 0 0,0 12 0 0 0,6 11 0 0 0,3 7 0 0 0,8 7 0 0 0,0 3 0 0 0,-3 1 0 0 0,5 9 0 0 0,-2 25 0 0 0,-4 28 0 0 0,-3 19 0 0 0,-4 26 0 0 0,-3 16 0 0 0,-2 3 0 0 0,-1-6 0 0 0,-1 0 0 0 0,0-7 0 0 0,1-7 0 0 0,-1-7 0 0 0,1-5 0 0 0,-1-4 0 0 0,1-3 0 0 0,-7-1 0 0 0,-11 0 0 0 0,-1 0 0 0 0,2-1 0 0 0,4 2 0 0 0,-4-1 0 0 0,2 1 0 0 0,3 0 0 0 0,4 0 0 0 0,3 0 0 0 0,2 0 0 0 0,2 8 0 0 0,1 2 0 0 0,1 0 0 0 0,-8-10 0 0 0,-3-4 0 0 0,1-2 0 0 0,2 0 0 0 0,2 1 0 0 0,2 2 0 0 0,1 1 0 0 0,9-7 0 0 0,10-8 0 0 0,3-18 0 0 0,-3-32 0 0 0,-3-27 0 0 0,-5-27 0 0 0,-3-24 0 0 0,-4-17 0 0 0,-1-3 0 0 0,-1-4 0 0 0,-1 5 0 0 0,0 7 0 0 0,0 8 0 0 0,1 7 0 0 0,-1 6 0 0 0,1-5 0 0 0,0-1 0 0 0,0 2 0 0 0,0 1 0 0 0,0 3 0 0 0,0 9 0 0 0,0-4 0 0 0,0 6 0 0 0,0 9 0 0 0,0 9 0 0 0,0 7 0 0 0,0 7 0 0 0,0 3 0 0 0,0 3 0 0 0,0 1 0 0 0,-7 7 0 0 0,-11 2 0 0 0,-1 0 0 0 0,2-3 0 0 0,3-2 0 0 0,-2 5 0 0 0,1 1 0 0 0,3-2 0 0 0,4-2 0 0 0,-5-3 0 0 0,0-3 0 0 0,3 0 0 0 0,2-2 0 0 0,3 0 0 0 0,3-1 0 0 0,0 0 0 0 0,2 1 0 0 0,1-1 0 0 0,-1 1 0 0 0,1 0 0 0 0,-1 0 0 0 0,0 0 0 0 0,-7 7 0 0 0,-3 18 0 0 0,1 27 0 0 0,1 27 0 0 0,3 30 0 0 0,1 19 0 0 0,3 10 0 0 0,0 5 0 0 0,1-1 0 0 0,0-1 0 0 0,0-2 0 0 0,1 5 0 0 0,-1-7 0 0 0,0-12 0 0 0,1-12 0 0 0,-1-10 0 0 0,0-8 0 0 0,0-5 0 0 0,0-3 0 0 0,0-1 0 0 0,0 0 0 0 0,-8 0 0 0 0,-2 8 0 0 0,1 3 0 0 0,1 0 0 0 0,3-2 0 0 0,1-1 0 0 0,2-3 0 0 0,9-1 0 0 0,3-1 0 0 0,0-1 0 0 0,-2 0 0 0 0,5-7 0 0 0,1-4 0 0 0,-2 2 0 0 0,-4 1 0 0 0,-2 2 0 0 0,4-5 0 0 0,2 0 0 0 0,-3 0 0 0 0,6 4 0 0 0,0 2 0 0 0,-3 2 0 0 0,-3 2 0 0 0,-3 0 0 0 0,-3 2 0 0 0,-1-1 0 0 0,5-7 0 0 0,3-2 0 0 0,-1 0 0 0 0,-2 2 0 0 0,5 9 0 0 0,1 5 0 0 0,-2 0 0 0 0,-2-7-16383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02:22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10303 1790 16383 0 0,'7'8'0'0'0,"11"9"0"0"0,1 18 0 0 0,13 25 0 0 0,9 17 0 0 0,-3 10 0 0 0,-1 6 0 0 0,9 2 0 0 0,-3 7 0 0 0,-2 2 0 0 0,-1-3 0 0 0,-6-10 0 0 0,-2-13 0 0 0,-6-13 0 0 0,-1-17 0 0 0,-3-10 0 0 0,1-3 0 0 0,-11-30 0 0 0,-7-31 0 0 0,-12-19 0 0 0,-12-17 0 0 0,-4-4 0 0 0,-4-7 0 0 0,-6 1 0 0 0,3-1 0 0 0,-1-4 0 0 0,-2-3 0 0 0,-4 3 0 0 0,5-6 0 0 0,0 2 0 0 0,-2 8 0 0 0,5-6 0 0 0,0 3 0 0 0,-3 7 0 0 0,5 0 0 0 0,-2-4 0 0 0,5 4 0 0 0,-1-1 0 0 0,-4 3 0 0 0,3 5 0 0 0,6 7 0 0 0,6 4 0 0 0,6 4 0 0 0,4 10-16383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02:22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10581 1614 16383 0 0,'0'15'0'0'0,"8"20"0"0"0,2 19 0 0 0,7 15 0 0 0,8 19 0 0 0,7 1 0 0 0,-1 1 0 0 0,-7 1 0 0 0,-6-9 0 0 0,0-18 0 0 0,-3-12 0 0 0,-3-7 0 0 0,3-5 0 0 0,-1 0 0 0 0,-2-1 0 0 0,4 1 0 0 0,-1 2 0 0 0,-3 0 0 0 0,4-6 0 0 0,-1-2 0 0 0,-2 0 0 0 0,-4 3 0 0 0,-4 2 0 0 0,-2 2 0 0 0,-2 1 0 0 0,-1 1 0 0 0,0 2 0 0 0,-8-8 0 0 0,-11-10 0 0 0,-8-10 0 0 0,-8-7 0 0 0,-5-6 0 0 0,-4-3 0 0 0,-1-10 0 0 0,6-10 0 0 0,3-2 0 0 0,7-6 0 0 0,2-4 0 0 0,-3 1 0 0 0,4-7 0 0 0,-1-14 0 0 0,-4-5 0 0 0,4-1 0 0 0,-1 2 0 0 0,4 3 0 0 0,-1 3 0 0 0,3 2 0 0 0,6 1 0 0 0,-2 2 0 0 0,-6 7 0 0 0,2 4 0 0 0,4-1 0 0 0,-2-2 0 0 0,2-3 0 0 0,5-1 0 0 0,3 5-16383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4T17:02:22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10539 1523 16383 0 0,'-7'0'0'0'0,"-3"7"0"0"0,0 11 0 0 0,2 9 0 0 0,3 7 0 0 0,-6 14 0 0 0,-1 5 0 0 0,-5 2 0 0 0,-1 6 0 0 0,-4 1 0 0 0,-6-4 0 0 0,1-3 0 0 0,-1-4 0 0 0,3-3 0 0 0,-1-2 0 0 0,4-2 0 0 0,5 0 0 0 0,6-1 0 0 0,-3 1 0 0 0,1-1 0 0 0,3 1 0 0 0,3-1 0 0 0,3 1 0 0 0,9-7 0 0 0,12-18 0 0 0,10-19 0 0 0,0-18 0 0 0,4-5 0 0 0,-4-14 0 0 0,1-8 0 0 0,3-4 0 0 0,-3-1 0 0 0,1 0 0 0 0,-5 2 0 0 0,-6 1 0 0 0,-7 1 0 0 0,-4-7 0 0 0,-4-9 0 0 0,-2-1 0 0 0,-2-6 0 0 0,0 2 0 0 0,0 5 0 0 0,7 13 0 0 0,3 22 0 0 0,0 23 0 0 0,-1 28 0 0 0,-3 24 0 0 0,-2 19 0 0 0,-1 13 0 0 0,-1 9 0 0 0,-1-5 0 0 0,0 7 0 0 0,-1 3 0 0 0,1 0 0 0 0,-1-1 0 0 0,1-1 0 0 0,0-8 0 0 0,0-12 0 0 0,0-10 0 0 0,0-9 0 0 0,0-5 0 0 0,0-3 0 0 0,0 5 0 0 0,0 2 0 0 0,0 0 0 0 0,0-2 0 0 0,0-2 0 0 0,0-1 0 0 0,-7-2 0 0 0,-3 0 0 0 0,0 6 0 0 0,2 3 0 0 0,3-1 0 0 0,2-1 0 0 0,1-3 0 0 0,-6-2 0 0 0,-2-1 0 0 0,-7-1 0 0 0,0-1 0 0 0,2 0 0 0 0,4-1 0 0 0,4 1 0 0 0,11-8 0 0 0,4-17 0 0 0,1-19 0 0 0,-1-33 0 0 0,6-25 0 0 0,8-25 0 0 0,0-14 0 0 0,-4-5 0 0 0,-5-1 0 0 0,-4 3 0 0 0,-4 3 0 0 0,-3 3 0 0 0,-2 10 0 0 0,0 12 0 0 0,6 11 0 0 0,3 7 0 0 0,8 7 0 0 0,0 3 0 0 0,-3 1 0 0 0,5 9 0 0 0,-2 25 0 0 0,-4 28 0 0 0,-3 19 0 0 0,-4 26 0 0 0,-3 16 0 0 0,-2 3 0 0 0,-1-6 0 0 0,-1 0 0 0 0,0-7 0 0 0,1-7 0 0 0,-1-7 0 0 0,1-5 0 0 0,-1-4 0 0 0,1-3 0 0 0,-7-1 0 0 0,-11 0 0 0 0,-1 0 0 0 0,2-1 0 0 0,4 2 0 0 0,-4-1 0 0 0,2 1 0 0 0,3 0 0 0 0,4 0 0 0 0,3 0 0 0 0,2 0 0 0 0,2 8 0 0 0,1 2 0 0 0,1 0 0 0 0,-8-10 0 0 0,-3-4 0 0 0,1-2 0 0 0,2 0 0 0 0,2 1 0 0 0,2 2 0 0 0,1 1 0 0 0,9-7 0 0 0,10-8 0 0 0,3-18 0 0 0,-3-32 0 0 0,-3-27 0 0 0,-5-27 0 0 0,-3-24 0 0 0,-4-17 0 0 0,-1-3 0 0 0,-1-4 0 0 0,-1 5 0 0 0,0 7 0 0 0,0 8 0 0 0,1 7 0 0 0,-1 6 0 0 0,1-5 0 0 0,0-1 0 0 0,0 2 0 0 0,0 1 0 0 0,0 3 0 0 0,0 9 0 0 0,0-4 0 0 0,0 6 0 0 0,0 9 0 0 0,0 9 0 0 0,0 7 0 0 0,0 7 0 0 0,0 3 0 0 0,0 3 0 0 0,0 1 0 0 0,-7 7 0 0 0,-11 2 0 0 0,-1 0 0 0 0,2-3 0 0 0,3-2 0 0 0,-2 5 0 0 0,1 1 0 0 0,3-2 0 0 0,4-2 0 0 0,-5-3 0 0 0,0-3 0 0 0,3 0 0 0 0,2-2 0 0 0,3 0 0 0 0,3-1 0 0 0,0 0 0 0 0,2 1 0 0 0,1-1 0 0 0,-1 1 0 0 0,1 0 0 0 0,-1 0 0 0 0,0 0 0 0 0,-7 7 0 0 0,-3 18 0 0 0,1 27 0 0 0,1 27 0 0 0,3 30 0 0 0,1 19 0 0 0,3 10 0 0 0,0 5 0 0 0,1-1 0 0 0,0-1 0 0 0,0-2 0 0 0,1 5 0 0 0,-1-7 0 0 0,0-12 0 0 0,1-12 0 0 0,-1-10 0 0 0,0-8 0 0 0,0-5 0 0 0,0-3 0 0 0,0-1 0 0 0,0 0 0 0 0,-8 0 0 0 0,-2 8 0 0 0,1 3 0 0 0,1 0 0 0 0,3-2 0 0 0,1-1 0 0 0,2-3 0 0 0,9-1 0 0 0,3-1 0 0 0,0-1 0 0 0,-2 0 0 0 0,5-7 0 0 0,1-4 0 0 0,-2 2 0 0 0,-4 1 0 0 0,-2 2 0 0 0,4-5 0 0 0,2 0 0 0 0,-3 0 0 0 0,6 4 0 0 0,0 2 0 0 0,-3 2 0 0 0,-3 2 0 0 0,-3 0 0 0 0,-3 2 0 0 0,-1-1 0 0 0,5-7 0 0 0,3-2 0 0 0,-1 0 0 0 0,-2 2 0 0 0,5 9 0 0 0,1 5 0 0 0,-2 0 0 0 0,-2-7-16383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C90D-CA54-4DC2-AC12-86116CDB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1B886-454C-4B4E-A99C-33DF5CE8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39EDA-4485-4F77-95EB-2CFB20B2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E32B-A49E-4F99-B2B6-56AC6638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C373-2AC1-41A9-A694-07665496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2C31-6A92-46B8-AE9A-04E4ADC8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A5906-D540-411B-B2E4-A0644C6E7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7AFD-F24D-4EC8-891A-55F49BFE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23BF-34E1-4664-9B66-C8D0B28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DC00-8937-4956-868E-3D329D82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5FB36-D462-469C-9AD0-6B57337A3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87FD2-A823-4053-A2F0-976A081EA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AB6-38B1-4DC9-9477-E6F97A2A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D77A-D53B-48F1-962C-992F0BD6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77878-C5C3-4E35-A856-9C892B0A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E5A6-D20A-403F-A00D-CC794D7C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3036-D160-4719-B08E-610B0DBD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A54BB-DCCE-40D8-9DFA-BC4D5876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617E-61D5-4C14-8C2B-584ABD68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A9B7-7B92-401D-94A9-35944FD7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6CA-586A-4137-9F53-CF4C7101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D891-C161-491A-B8F8-A3C13CED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FF864-60F0-44C6-8669-41ECC376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4A67C-DE05-4B8D-BBF4-054BD501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0B5D-3AB9-435E-9F67-58032207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8DC7-538D-4B6A-9306-D856BEF1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D56B-26D1-42F7-A3AC-07F65EB0B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88832-B3EA-4F19-ADA3-D9E3FB81B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D8990-E776-4BC4-A489-F04B7A13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C1353-E7F2-4ED8-A52D-CC2F4F0F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56F4-B701-46DC-A5A8-C0E0DED0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4B46-F0C0-4977-BC3F-C16FD1DA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513AC-E3B5-4865-9C7F-245AE347A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10EB3-F156-44BD-AAB8-9722F9567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E84C2-211C-46DB-9251-C38EC40A7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A6F5F-A459-450B-A009-2A627DBB6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24BAA-7E84-4E95-9C8C-54A4F6C0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1BACF-CAD2-4DC9-9A07-7B89BA43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3781A-A697-49E3-87BE-AEEA72AD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0B16-7C9E-4EC3-B4E5-E6A4F6CD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76DDC-B442-4B89-8DEC-F3F91A3F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7113D-FAC8-41FE-A7F5-BE7DA65E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D13D8-B322-4D7D-B06F-95DD1E87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445F2-2CD1-4B8F-9D6C-66E27E9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32C3F-CCF5-4674-B782-0690AC7A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73ED2-4DE3-4099-84AF-0AACF84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4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3EF7-C033-4BDA-8D94-A752CF07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19557-3E1C-46BD-8E2A-6ED9E02A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D0AE8-D742-4CB8-8618-1D2CBF077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E09E4-D70B-46D1-8B52-9FDF2B3E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486DB-70E3-4371-BAF1-E69DF6AB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28AD4-177F-4F5E-ABCA-2397D195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94E4-AE6C-43FB-89C6-DB34C482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605DD-B89A-4629-9332-494DEB5BE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F3083-4858-4DB5-90C1-98500B04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F0647-8823-4687-8780-C3EB4151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E4B63-9F11-4501-8AA4-706BBBBD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B7031-D85B-4738-BA6C-4A9F1920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C6D0D-ED2D-4801-B32A-DC644052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14D8C-3272-46C1-AC89-443EE13C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F9C2-26D8-4CE8-9972-460008B8E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B5EE-EBA2-49FC-A6B2-D36474826D3C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24D3-D14D-4577-A7D9-6522B43F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31E1-4EED-46AF-B65A-519581C2E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63AE-D1B7-453D-BF03-4EE595FEB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3.xm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60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7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60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4D632-11C5-4850-9D19-747D4920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891446"/>
            <a:ext cx="4846320" cy="2150202"/>
          </a:xfrm>
        </p:spPr>
        <p:txBody>
          <a:bodyPr>
            <a:normAutofit fontScale="90000"/>
          </a:bodyPr>
          <a:lstStyle/>
          <a:p>
            <a:pPr algn="l"/>
            <a:r>
              <a:rPr lang="en-US" sz="4200" dirty="0"/>
              <a:t>Soil hydraulic properties three years after the Frye Fire on Mount Graham, Arizona</a:t>
            </a:r>
            <a:endParaRPr lang="en-US" sz="42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4E8AC-8CDD-4F93-9F30-EE8BEFCA4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dirty="0"/>
              <a:t>By: Tyler Routt</a:t>
            </a:r>
          </a:p>
          <a:p>
            <a:pPr algn="l"/>
            <a:r>
              <a:rPr lang="en-US" dirty="0"/>
              <a:t>Mentors: Dr. Jason Williams and Justin Johnson</a:t>
            </a:r>
            <a:endParaRPr lang="en-US" dirty="0">
              <a:cs typeface="Calibri"/>
            </a:endParaRPr>
          </a:p>
          <a:p>
            <a:pPr algn="l"/>
            <a:r>
              <a:rPr lang="en-US" dirty="0">
                <a:cs typeface="Calibri"/>
              </a:rPr>
              <a:t>2021 Arizona Space Grant Symposium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A9CE8F5-8A1B-4EDA-8BFF-C60D0849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74" y="4407408"/>
            <a:ext cx="2487503" cy="11007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A6E8E-D0FF-4D1C-B020-F6E3F0BFE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49" y="3917867"/>
            <a:ext cx="1336982" cy="1590261"/>
          </a:xfrm>
          <a:prstGeom prst="rect">
            <a:avLst/>
          </a:prstGeom>
        </p:spPr>
      </p:pic>
      <p:pic>
        <p:nvPicPr>
          <p:cNvPr id="10" name="Picture 9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D2B1265C-F8F1-4C3B-B38D-E2819638A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8"/>
          <a:stretch/>
        </p:blipFill>
        <p:spPr>
          <a:xfrm>
            <a:off x="10224520" y="3920884"/>
            <a:ext cx="1900396" cy="1618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C8CB6-E478-4D68-9D54-35A4759BF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74" y="5857460"/>
            <a:ext cx="5785292" cy="776193"/>
          </a:xfrm>
          <a:prstGeom prst="rect">
            <a:avLst/>
          </a:prstGeom>
        </p:spPr>
      </p:pic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073E701D-8E41-4040-ACD0-5273F1939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2753" y="2080872"/>
            <a:ext cx="1739153" cy="16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1CE79-0986-4D22-AFB1-50F9FCCF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1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1336A-8B14-419B-97E7-17E54EBE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3600"/>
              <a:t>Background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E6FCE-DD3C-481F-9CAE-6063985D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2017 Frye Fire, Mount Graham, Coronado National Forest, Arizona</a:t>
            </a:r>
          </a:p>
          <a:p>
            <a:endParaRPr lang="en-US" sz="2400"/>
          </a:p>
          <a:p>
            <a:r>
              <a:rPr lang="en-US" sz="2400"/>
              <a:t>19,245 ha burned</a:t>
            </a:r>
            <a:endParaRPr lang="en-US" sz="2400">
              <a:cs typeface="Calibri"/>
            </a:endParaRPr>
          </a:p>
          <a:p>
            <a:r>
              <a:rPr lang="en-US" sz="2400"/>
              <a:t>Elevation ~2,745m</a:t>
            </a:r>
            <a:endParaRPr lang="en-US" sz="2400">
              <a:cs typeface="Calibri" panose="020F0502020204030204"/>
            </a:endParaRPr>
          </a:p>
          <a:p>
            <a:r>
              <a:rPr lang="en-US" sz="2400"/>
              <a:t>Mixed conifer forest</a:t>
            </a:r>
            <a:endParaRPr lang="en-US" sz="2400">
              <a:cs typeface="Calibri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7F2FFF5-6B15-484E-AABC-139FCBAB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07" y="0"/>
            <a:ext cx="4993005" cy="6466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E9951-E18D-4859-84A1-AD27B2DCEB6B}"/>
              </a:ext>
            </a:extLst>
          </p:cNvPr>
          <p:cNvSpPr txBox="1"/>
          <p:nvPr/>
        </p:nvSpPr>
        <p:spPr>
          <a:xfrm>
            <a:off x="6092158" y="6275721"/>
            <a:ext cx="4376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Source: Coronado National Forest Service</a:t>
            </a:r>
          </a:p>
        </p:txBody>
      </p:sp>
    </p:spTree>
    <p:extLst>
      <p:ext uri="{BB962C8B-B14F-4D97-AF65-F5344CB8AC3E}">
        <p14:creationId xmlns:p14="http://schemas.microsoft.com/office/powerpoint/2010/main" val="298738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05A4D-6E78-433E-B038-E2DF313A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Problem, Question, Objectives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9F26-C535-4E0D-8FC7-E9BC1856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50638"/>
            <a:ext cx="10168128" cy="47088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/>
          </a:p>
          <a:p>
            <a:r>
              <a:rPr lang="en-US" sz="2200">
                <a:ea typeface="+mn-lt"/>
                <a:cs typeface="+mn-lt"/>
              </a:rPr>
              <a:t>Fire increases the potential for runoff, erosion, and debris flow hazards. This poses risks to life, infrastructure, and ecological habitats.</a:t>
            </a: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  <a:p>
            <a:r>
              <a:rPr lang="en-US" sz="2200"/>
              <a:t>What is the difference in soil hydraulic properties between mapped burn severities three years post fire?</a:t>
            </a:r>
          </a:p>
          <a:p>
            <a:endParaRPr lang="en-US" sz="2200"/>
          </a:p>
          <a:p>
            <a:r>
              <a:rPr lang="en-US" sz="2200"/>
              <a:t>Quantify soil water repellency, sorptivity, and hydraulic conductivity across burn severities</a:t>
            </a: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08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E04F7DF-2535-4AB8-A03F-F91F0F38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US" sz="2800"/>
              <a:t>Experimental Design and Methods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C32-2951-4C92-AAC6-BCC423BA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107" y="294387"/>
            <a:ext cx="7346829" cy="2077240"/>
          </a:xfrm>
        </p:spPr>
        <p:txBody>
          <a:bodyPr anchor="ctr">
            <a:normAutofit lnSpcReduction="10000"/>
          </a:bodyPr>
          <a:lstStyle/>
          <a:p>
            <a:r>
              <a:rPr lang="en-US" sz="2200">
                <a:ea typeface="+mn-lt"/>
                <a:cs typeface="+mn-lt"/>
              </a:rPr>
              <a:t>Three 100 m</a:t>
            </a:r>
            <a:r>
              <a:rPr lang="en-US" sz="2200" baseline="30000">
                <a:ea typeface="+mn-lt"/>
                <a:cs typeface="+mn-lt"/>
              </a:rPr>
              <a:t>2 </a:t>
            </a:r>
            <a:r>
              <a:rPr lang="en-US" sz="2200">
                <a:ea typeface="+mn-lt"/>
                <a:cs typeface="+mn-lt"/>
              </a:rPr>
              <a:t>plots in each mapped burn severity (high, moderate, low, and unburned)</a:t>
            </a:r>
          </a:p>
          <a:p>
            <a:r>
              <a:rPr lang="en-US" sz="2200"/>
              <a:t>Measured soil water repellency using the water drop penetration time test (WDPT)</a:t>
            </a:r>
            <a:endParaRPr lang="en-US" sz="2200">
              <a:cs typeface="Calibri"/>
            </a:endParaRPr>
          </a:p>
          <a:p>
            <a:r>
              <a:rPr lang="en-US" sz="2200">
                <a:ea typeface="+mn-lt"/>
                <a:cs typeface="+mn-lt"/>
              </a:rPr>
              <a:t>Measured </a:t>
            </a:r>
            <a:r>
              <a:rPr lang="en-US" sz="2200" err="1">
                <a:ea typeface="+mn-lt"/>
                <a:cs typeface="+mn-lt"/>
              </a:rPr>
              <a:t>sorptivity</a:t>
            </a:r>
            <a:r>
              <a:rPr lang="en-US" sz="2200">
                <a:ea typeface="+mn-lt"/>
                <a:cs typeface="+mn-lt"/>
              </a:rPr>
              <a:t> and hydraulic conductivity with a mini disk infiltrometer</a:t>
            </a:r>
            <a:endParaRPr lang="en-US" sz="2200">
              <a:cs typeface="Calibri"/>
            </a:endParaRPr>
          </a:p>
        </p:txBody>
      </p:sp>
      <p:pic>
        <p:nvPicPr>
          <p:cNvPr id="15" name="Picture 14" descr="A picture containing grass, outdoor, plant, dry&#10;&#10;Description automatically generated">
            <a:extLst>
              <a:ext uri="{FF2B5EF4-FFF2-40B4-BE49-F238E27FC236}">
                <a16:creationId xmlns:a16="http://schemas.microsoft.com/office/drawing/2014/main" id="{322867F5-2D32-4155-8943-7E2D6BE2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" b="2"/>
          <a:stretch/>
        </p:blipFill>
        <p:spPr>
          <a:xfrm rot="5400000">
            <a:off x="8705088" y="3131853"/>
            <a:ext cx="3639312" cy="2834640"/>
          </a:xfrm>
          <a:prstGeom prst="rect">
            <a:avLst/>
          </a:prstGeom>
        </p:spPr>
      </p:pic>
      <p:pic>
        <p:nvPicPr>
          <p:cNvPr id="13" name="Picture 12" descr="A picture containing ground, outdoor, nature, soil&#10;&#10;Description automatically generated">
            <a:extLst>
              <a:ext uri="{FF2B5EF4-FFF2-40B4-BE49-F238E27FC236}">
                <a16:creationId xmlns:a16="http://schemas.microsoft.com/office/drawing/2014/main" id="{296C4D81-8971-43D1-9442-AC7BB3D7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" b="2"/>
          <a:stretch/>
        </p:blipFill>
        <p:spPr>
          <a:xfrm rot="5400000">
            <a:off x="-190701" y="3134901"/>
            <a:ext cx="3639312" cy="2834640"/>
          </a:xfrm>
          <a:prstGeom prst="rect">
            <a:avLst/>
          </a:prstGeom>
        </p:spPr>
      </p:pic>
      <p:pic>
        <p:nvPicPr>
          <p:cNvPr id="6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07E044E-7C03-49F4-BD73-FB5B637CAF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3" t="25463" r="523" b="-463"/>
          <a:stretch/>
        </p:blipFill>
        <p:spPr>
          <a:xfrm>
            <a:off x="5960441" y="3226670"/>
            <a:ext cx="3059745" cy="293354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E1EECE5-C468-42BD-99A5-2C89268428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48" t="25087" r="523" b="-463"/>
          <a:stretch/>
        </p:blipFill>
        <p:spPr>
          <a:xfrm>
            <a:off x="3051960" y="3229382"/>
            <a:ext cx="3016674" cy="2931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D52512-3101-402D-BA2D-1DB5CFE16D00}"/>
                  </a:ext>
                </a:extLst>
              </p14:cNvPr>
              <p14:cNvContentPartPr/>
              <p14:nvPr/>
            </p14:nvContentPartPr>
            <p14:xfrm>
              <a:off x="8784054" y="5227127"/>
              <a:ext cx="238125" cy="1905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D52512-3101-402D-BA2D-1DB5CFE16D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0700" y="5163262"/>
                <a:ext cx="365198" cy="31786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1503075-FD3A-45D8-B9C6-56D703F0B030}"/>
              </a:ext>
            </a:extLst>
          </p:cNvPr>
          <p:cNvSpPr txBox="1"/>
          <p:nvPr/>
        </p:nvSpPr>
        <p:spPr>
          <a:xfrm>
            <a:off x="8648031" y="5198978"/>
            <a:ext cx="5106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/>
              <a:t>Uphill</a:t>
            </a:r>
            <a:endParaRPr lang="en-US" sz="1000" dirty="0"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F66B61-8591-43FF-846F-553AE30BACE6}"/>
                  </a:ext>
                </a:extLst>
              </p14:cNvPr>
              <p14:cNvContentPartPr/>
              <p14:nvPr/>
            </p14:nvContentPartPr>
            <p14:xfrm>
              <a:off x="5817301" y="5256128"/>
              <a:ext cx="266700" cy="142875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F66B61-8591-43FF-846F-553AE30BAC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4759" y="5192870"/>
                <a:ext cx="392142" cy="26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63CD2F-8BD5-4054-BC20-7709F3D48748}"/>
                  </a:ext>
                </a:extLst>
              </p14:cNvPr>
              <p14:cNvContentPartPr/>
              <p14:nvPr/>
            </p14:nvContentPartPr>
            <p14:xfrm>
              <a:off x="5955631" y="5279036"/>
              <a:ext cx="38100" cy="123824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63CD2F-8BD5-4054-BC20-7709F3D487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9450" y="5216947"/>
                <a:ext cx="150786" cy="24764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421CAB-3519-4A52-9B1F-F75FBA57B406}"/>
              </a:ext>
            </a:extLst>
          </p:cNvPr>
          <p:cNvSpPr txBox="1"/>
          <p:nvPr/>
        </p:nvSpPr>
        <p:spPr>
          <a:xfrm>
            <a:off x="5700294" y="5198978"/>
            <a:ext cx="5106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/>
              <a:t>Uphill</a:t>
            </a:r>
            <a:endParaRPr lang="en-US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C32-2951-4C92-AAC6-BCC423BA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Infiltration Experiments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AB7CC51E-7316-421C-8EA8-CEE094E5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1976190"/>
            <a:ext cx="6049992" cy="4817809"/>
          </a:xfrm>
          <a:prstGeom prst="rect">
            <a:avLst/>
          </a:prstGeom>
        </p:spPr>
      </p:pic>
      <p:pic>
        <p:nvPicPr>
          <p:cNvPr id="4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F18D2A11-9B5D-454E-890E-DE91DAB04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594" y="1980055"/>
            <a:ext cx="6021237" cy="48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C32-2951-4C92-AAC6-BCC423BA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lang="en-US" sz="240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2400">
                <a:latin typeface="Calibri Light"/>
                <a:cs typeface="Calibri Light"/>
              </a:rPr>
              <a:t>Soil Water Repellency Experiment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96A08-374F-43C8-A61E-1121BD81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1962242"/>
            <a:ext cx="11844067" cy="4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C32-2951-4C92-AAC6-BCC423BA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5098958" cy="12141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lang="en-US" sz="2400">
              <a:latin typeface="Calibri Light"/>
              <a:cs typeface="Calibri Light"/>
            </a:endParaRPr>
          </a:p>
          <a:p>
            <a:pPr>
              <a:buNone/>
            </a:pPr>
            <a:r>
              <a:rPr lang="en-US" sz="2400">
                <a:latin typeface="Calibri Light"/>
                <a:cs typeface="Calibri Light"/>
              </a:rPr>
              <a:t>WDPT Related to Environmental Factors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A9E9226A-B3E4-4D03-B892-F1E8FC8F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6" y="1933058"/>
            <a:ext cx="5934973" cy="4860940"/>
          </a:xfrm>
          <a:prstGeom prst="rect">
            <a:avLst/>
          </a:prstGeom>
        </p:spPr>
      </p:pic>
      <p:pic>
        <p:nvPicPr>
          <p:cNvPr id="6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3796BA06-D4F2-4820-883D-2CD50F62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08" y="1976190"/>
            <a:ext cx="5891842" cy="48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Conclusions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CA262D-CC54-415F-BE4F-4586BA1DD364}"/>
                  </a:ext>
                </a:extLst>
              </p14:cNvPr>
              <p14:cNvContentPartPr/>
              <p14:nvPr/>
            </p14:nvContentPartPr>
            <p14:xfrm>
              <a:off x="5999174" y="444374"/>
              <a:ext cx="228600" cy="6191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CA262D-CC54-415F-BE4F-4586BA1DD3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1174" y="426303"/>
                <a:ext cx="264240" cy="654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C92DB0-7CA5-4928-9D43-1591FBC91023}"/>
                  </a:ext>
                </a:extLst>
              </p14:cNvPr>
              <p14:cNvContentPartPr/>
              <p14:nvPr/>
            </p14:nvContentPartPr>
            <p14:xfrm>
              <a:off x="5986659" y="682624"/>
              <a:ext cx="266700" cy="5238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C92DB0-7CA5-4928-9D43-1591FBC91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8855" y="664744"/>
                <a:ext cx="301951" cy="55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DF8E84-629E-4D5B-A78A-FDB1BC24A076}"/>
                  </a:ext>
                </a:extLst>
              </p14:cNvPr>
              <p14:cNvContentPartPr/>
              <p14:nvPr/>
            </p14:nvContentPartPr>
            <p14:xfrm>
              <a:off x="5985033" y="486975"/>
              <a:ext cx="171450" cy="11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DF8E84-629E-4D5B-A78A-FDB1BC24A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3676" y="423995"/>
                <a:ext cx="293814" cy="126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F229F3-C091-46E3-ADC1-27EA66D88571}"/>
              </a:ext>
            </a:extLst>
          </p:cNvPr>
          <p:cNvSpPr txBox="1"/>
          <p:nvPr/>
        </p:nvSpPr>
        <p:spPr>
          <a:xfrm>
            <a:off x="130767" y="1876177"/>
            <a:ext cx="11872821" cy="4469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/>
              <a:t>Burned</a:t>
            </a:r>
            <a:r>
              <a:rPr lang="en-US" sz="2200" dirty="0">
                <a:ea typeface="+mn-lt"/>
                <a:cs typeface="+mn-lt"/>
              </a:rPr>
              <a:t> plots showed higher infiltration rates and lower repellency than unburned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Soil hydraulic properties did not differ substantially between burned plots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Soil water repellency (WDPT) was positively related to litter depth and total soil organic carbon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ea typeface="+mn-lt"/>
                <a:cs typeface="+mn-lt"/>
              </a:rPr>
              <a:t>Impact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Adds to the scientific knowledge on persistence of fire impacts on soil hydraulic properties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Contributes to improved risk assessment, targeting of post-fire mitigation practices, and reducing hydrologic and erosion related risks following wildfire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ea typeface="+mn-lt"/>
                <a:cs typeface="+mn-lt"/>
              </a:rPr>
              <a:t>Future Research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Apply methods to recently burned sites and for various periods post-fire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Expand approach to include multiple sites and sampling over both seasonal and annual time scales</a:t>
            </a:r>
          </a:p>
        </p:txBody>
      </p:sp>
    </p:spTree>
    <p:extLst>
      <p:ext uri="{BB962C8B-B14F-4D97-AF65-F5344CB8AC3E}">
        <p14:creationId xmlns:p14="http://schemas.microsoft.com/office/powerpoint/2010/main" val="11939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5C90-33AD-4B22-9C07-E1387FA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Acknowledgements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CA262D-CC54-415F-BE4F-4586BA1DD364}"/>
                  </a:ext>
                </a:extLst>
              </p14:cNvPr>
              <p14:cNvContentPartPr/>
              <p14:nvPr/>
            </p14:nvContentPartPr>
            <p14:xfrm>
              <a:off x="5999174" y="444374"/>
              <a:ext cx="228600" cy="6191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CA262D-CC54-415F-BE4F-4586BA1DD3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1174" y="426303"/>
                <a:ext cx="264240" cy="654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C92DB0-7CA5-4928-9D43-1591FBC91023}"/>
                  </a:ext>
                </a:extLst>
              </p14:cNvPr>
              <p14:cNvContentPartPr/>
              <p14:nvPr/>
            </p14:nvContentPartPr>
            <p14:xfrm>
              <a:off x="5986659" y="682624"/>
              <a:ext cx="266700" cy="5238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C92DB0-7CA5-4928-9D43-1591FBC91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8855" y="664744"/>
                <a:ext cx="301951" cy="55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DF8E84-629E-4D5B-A78A-FDB1BC24A076}"/>
                  </a:ext>
                </a:extLst>
              </p14:cNvPr>
              <p14:cNvContentPartPr/>
              <p14:nvPr/>
            </p14:nvContentPartPr>
            <p14:xfrm>
              <a:off x="5985033" y="486975"/>
              <a:ext cx="171450" cy="11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DF8E84-629E-4D5B-A78A-FDB1BC24A0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3676" y="423995"/>
                <a:ext cx="293814" cy="126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F229F3-C091-46E3-ADC1-27EA66D88571}"/>
              </a:ext>
            </a:extLst>
          </p:cNvPr>
          <p:cNvSpPr txBox="1"/>
          <p:nvPr/>
        </p:nvSpPr>
        <p:spPr>
          <a:xfrm>
            <a:off x="138024" y="2035834"/>
            <a:ext cx="11872821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Mentors: Dr. Jason Williams and Justin Johnson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Dr. Luke McGuire- University of Arizona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Dr. Ann </a:t>
            </a:r>
            <a:r>
              <a:rPr lang="en-US" sz="2200" dirty="0" err="1">
                <a:ea typeface="+mn-lt"/>
                <a:cs typeface="+mn-lt"/>
              </a:rPr>
              <a:t>Youberg</a:t>
            </a:r>
            <a:r>
              <a:rPr lang="en-US" sz="2200" dirty="0">
                <a:ea typeface="+mn-lt"/>
                <a:cs typeface="+mn-lt"/>
              </a:rPr>
              <a:t>- Arizona Geological Survey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Coronado National Forest Service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Southwest Watershed Research Center (USDA-ARS)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Arizona Space Grant Consortium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47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6465C520A5343A1E2D18C74B2E662" ma:contentTypeVersion="2" ma:contentTypeDescription="Create a new document." ma:contentTypeScope="" ma:versionID="a24a447442a674435128d736a20cbb5a">
  <xsd:schema xmlns:xsd="http://www.w3.org/2001/XMLSchema" xmlns:xs="http://www.w3.org/2001/XMLSchema" xmlns:p="http://schemas.microsoft.com/office/2006/metadata/properties" xmlns:ns3="f2d28094-116e-49d3-bde3-4c827dc92b61" targetNamespace="http://schemas.microsoft.com/office/2006/metadata/properties" ma:root="true" ma:fieldsID="7869c08977515eeaf081c0ce847ed128" ns3:_="">
    <xsd:import namespace="f2d28094-116e-49d3-bde3-4c827dc92b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28094-116e-49d3-bde3-4c827dc92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E2E567-17E5-4E94-999F-B6D1D247BB63}">
  <ds:schemaRefs>
    <ds:schemaRef ds:uri="f2d28094-116e-49d3-bde3-4c827dc92b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23E632-0E18-4377-93E3-0ADCD5D1B6FC}">
  <ds:schemaRefs>
    <ds:schemaRef ds:uri="f2d28094-116e-49d3-bde3-4c827dc92b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FCCB01-263E-4E2C-87F2-E4B8C7F44E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Soil hydraulic properties three years after the Frye Fire on Mount Graham, Arizona</vt:lpstr>
      <vt:lpstr>Background</vt:lpstr>
      <vt:lpstr>Problem, Question, Objectives</vt:lpstr>
      <vt:lpstr>Experimental Design and Methods</vt:lpstr>
      <vt:lpstr>Results</vt:lpstr>
      <vt:lpstr>Results</vt:lpstr>
      <vt:lpstr>Results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soil hydraulic properties across burn severities over time</dc:title>
  <dc:creator>tydeanro@gmail.com</dc:creator>
  <cp:revision>55</cp:revision>
  <dcterms:created xsi:type="dcterms:W3CDTF">2021-01-27T18:07:29Z</dcterms:created>
  <dcterms:modified xsi:type="dcterms:W3CDTF">2021-04-01T18:25:51Z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0x01010067A6465C520A5343A1E2D18C74B2E662</vt:lpwstr>
  </property>
</Properties>
</file>